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0.xml" ContentType="application/vnd.openxmlformats-officedocument.presentationml.tags+xml"/>
  <Override PartName="/ppt/tags/tag7.xml" ContentType="application/vnd.openxmlformats-officedocument.presentationml.tags+xml"/>
  <Override PartName="/ppt/tags/tag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6.xml" ContentType="application/vnd.openxmlformats-officedocument.presentationml.tags+xml"/>
  <Override PartName="/ppt/tags/tag1.xml" ContentType="application/vnd.openxmlformats-officedocument.presentationml.tags+xml"/>
  <Override PartName="/ppt/tags/tag17.xml" ContentType="application/vnd.openxmlformats-officedocument.presentationml.tags+xml"/>
  <Override PartName="/ppt/tags/tag3.xml" ContentType="application/vnd.openxmlformats-officedocument.presentationml.tags+xml"/>
  <Override PartName="/ppt/tags/tag9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20.xml" ContentType="application/vnd.openxmlformats-officedocument.presentationml.tags+xml"/>
  <Override PartName="/ppt/tags/tag6.xml" ContentType="application/vnd.openxmlformats-officedocument.presentationml.tag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Bold" panose="020B0806030504020204" pitchFamily="34" charset="0"/>
      <p:regular r:id="rId34"/>
      <p:bold r:id="rId35"/>
    </p:embeddedFont>
  </p:embeddedFontLst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3E3"/>
    <a:srgbClr val="A2307E"/>
    <a:srgbClr val="001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8489" y="1749202"/>
            <a:ext cx="10896600" cy="8164698"/>
            <a:chOff x="0" y="0"/>
            <a:chExt cx="14528800" cy="108862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47" b="47"/>
            <a:stretch>
              <a:fillRect/>
            </a:stretch>
          </p:blipFill>
          <p:spPr>
            <a:xfrm>
              <a:off x="0" y="0"/>
              <a:ext cx="14528800" cy="10886265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901238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4500000">
            <a:off x="3743288" y="5816032"/>
            <a:ext cx="8442469" cy="0"/>
          </a:xfrm>
          <a:prstGeom prst="line">
            <a:avLst/>
          </a:prstGeom>
          <a:ln w="28575" cap="rnd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3944581" cy="17492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21323" y="572796"/>
            <a:ext cx="8163766" cy="4841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40421" y="3202651"/>
            <a:ext cx="7199107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00"/>
              </a:lnSpc>
            </a:pPr>
            <a:r>
              <a:rPr lang="en-US" sz="7500" dirty="0">
                <a:solidFill>
                  <a:srgbClr val="FFFFFE"/>
                </a:solidFill>
                <a:latin typeface="Open Sans Extra Bold Bold"/>
              </a:rPr>
              <a:t>Replication &amp; </a:t>
            </a:r>
            <a:r>
              <a:rPr lang="en-US" sz="7500" dirty="0" err="1">
                <a:solidFill>
                  <a:srgbClr val="FFFFFE"/>
                </a:solidFill>
                <a:latin typeface="Open Sans Extra Bold Bold"/>
              </a:rPr>
              <a:t>Sharding</a:t>
            </a:r>
            <a:endParaRPr lang="en-US" sz="7500" dirty="0">
              <a:solidFill>
                <a:srgbClr val="FFFFFE"/>
              </a:solidFill>
              <a:latin typeface="Open Sans Extra Bold Bold"/>
            </a:endParaRPr>
          </a:p>
          <a:p>
            <a:pPr algn="r">
              <a:lnSpc>
                <a:spcPts val="10499"/>
              </a:lnSpc>
            </a:pPr>
            <a:endParaRPr lang="en-US" sz="7500" dirty="0">
              <a:solidFill>
                <a:srgbClr val="FFFFFE"/>
              </a:solidFill>
              <a:latin typeface="Open Sans Extra Bold Bold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17443" b="17443"/>
          <a:stretch>
            <a:fillRect/>
          </a:stretch>
        </p:blipFill>
        <p:spPr>
          <a:xfrm>
            <a:off x="7450548" y="-148999"/>
            <a:ext cx="10837452" cy="105849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49033" y="-177577"/>
            <a:ext cx="7599581" cy="1055772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114425"/>
            <a:ext cx="5805237" cy="1824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Replica Set Methodology In MongoDB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2752" y="1223657"/>
            <a:ext cx="9173044" cy="769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E"/>
                </a:solidFill>
                <a:latin typeface="Open Sans"/>
              </a:rPr>
              <a:t>MongoDB Inc. recommends using Replica Set Methodology.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FFFFFE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E"/>
                </a:solidFill>
                <a:latin typeface="Open Sans"/>
              </a:rPr>
              <a:t>There are primary and secondary machines in Replica Set.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FFFFFE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E"/>
                </a:solidFill>
                <a:latin typeface="Open Sans"/>
              </a:rPr>
              <a:t>There can be only one primary machine; the rest will be secondary.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FFFFFE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E"/>
                </a:solidFill>
                <a:latin typeface="Open Sans"/>
              </a:rPr>
              <a:t>A Replica Set can have a maximum of 49 secondary machines.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FFFFFE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E"/>
                </a:solidFill>
                <a:latin typeface="Open Sans"/>
              </a:rPr>
              <a:t>A total of 50 machines can exist in a Replica Set.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FFFFFE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E"/>
                </a:solidFill>
                <a:latin typeface="Open Sans"/>
              </a:rPr>
              <a:t>Inc. recommends using Replica Set Methodology.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700">
              <a:solidFill>
                <a:srgbClr val="FFFFFE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98327" y="1902531"/>
            <a:ext cx="5460973" cy="64819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72644" y="304834"/>
            <a:ext cx="14075645" cy="75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Automatic Failover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2644" y="2869377"/>
            <a:ext cx="8826730" cy="461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-81">
                <a:solidFill>
                  <a:srgbClr val="191919"/>
                </a:solidFill>
                <a:latin typeface="Open Sans"/>
              </a:rPr>
              <a:t>When the primary node of a replica set stops communicating with other members for more than 10 seconds, another member node is selected as the new primary. </a:t>
            </a:r>
          </a:p>
          <a:p>
            <a:pPr>
              <a:lnSpc>
                <a:spcPts val="4050"/>
              </a:lnSpc>
            </a:pPr>
            <a:endParaRPr lang="en-US" sz="2700" spc="-81">
              <a:solidFill>
                <a:srgbClr val="191919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-81">
                <a:solidFill>
                  <a:srgbClr val="191919"/>
                </a:solidFill>
                <a:latin typeface="Open Sans"/>
              </a:rPr>
              <a:t>The machine with the highest priority and votes that has the most updated data becomes the primary.</a:t>
            </a:r>
          </a:p>
          <a:p>
            <a:pPr>
              <a:lnSpc>
                <a:spcPts val="4050"/>
              </a:lnSpc>
            </a:pPr>
            <a:endParaRPr lang="en-US" sz="2700" spc="-81">
              <a:solidFill>
                <a:srgbClr val="191919"/>
              </a:solidFill>
              <a:latin typeface="Open Sans"/>
            </a:endParaRPr>
          </a:p>
          <a:p>
            <a:pPr marL="0" lvl="0" indent="0">
              <a:lnSpc>
                <a:spcPts val="4050"/>
              </a:lnSpc>
              <a:spcBef>
                <a:spcPct val="0"/>
              </a:spcBef>
            </a:pPr>
            <a:endParaRPr lang="en-US" sz="2700" spc="-81">
              <a:solidFill>
                <a:srgbClr val="191919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33406" y="1784985"/>
            <a:ext cx="13219495" cy="335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Hidden members of a replica set are invisible to the client applications. 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Characteristics of hidden members: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They store a copy of the primary’s data.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They can elect a primary but cannot replace a primary.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They are not given appropriate read and write rights.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</a:rPr>
              <a:t>They can be used for dedicated functions like reporting and backup.</a:t>
            </a:r>
          </a:p>
          <a:p>
            <a:pPr>
              <a:lnSpc>
                <a:spcPts val="3779"/>
              </a:lnSpc>
            </a:pPr>
            <a:endParaRPr lang="en-US" sz="26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64512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Hidden Replica Set Members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AD8E97-C076-46FC-BC0E-CF959C2F4910}"/>
              </a:ext>
            </a:extLst>
          </p:cNvPr>
          <p:cNvGrpSpPr/>
          <p:nvPr/>
        </p:nvGrpSpPr>
        <p:grpSpPr>
          <a:xfrm>
            <a:off x="3962400" y="5295900"/>
            <a:ext cx="11353800" cy="4193188"/>
            <a:chOff x="2499358" y="3745991"/>
            <a:chExt cx="7851810" cy="223570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CD3593-3F95-4B9B-87DF-EDDDCDF6ECB4}"/>
                </a:ext>
              </a:extLst>
            </p:cNvPr>
            <p:cNvGrpSpPr/>
            <p:nvPr/>
          </p:nvGrpSpPr>
          <p:grpSpPr>
            <a:xfrm>
              <a:off x="2499358" y="3745991"/>
              <a:ext cx="7851810" cy="2235709"/>
              <a:chOff x="5013959" y="5213603"/>
              <a:chExt cx="7617270" cy="2777237"/>
            </a:xfrm>
          </p:grpSpPr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08AFFEFA-F56A-4F5F-A32C-07BB550C9D19}"/>
                  </a:ext>
                </a:extLst>
              </p:cNvPr>
              <p:cNvSpPr/>
              <p:nvPr/>
            </p:nvSpPr>
            <p:spPr>
              <a:xfrm>
                <a:off x="7478268" y="7155180"/>
                <a:ext cx="2336800" cy="835660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835659">
                    <a:moveTo>
                      <a:pt x="2180589" y="0"/>
                    </a:moveTo>
                    <a:lnTo>
                      <a:pt x="155701" y="0"/>
                    </a:lnTo>
                    <a:lnTo>
                      <a:pt x="95101" y="6556"/>
                    </a:lnTo>
                    <a:lnTo>
                      <a:pt x="45608" y="24447"/>
                    </a:lnTo>
                    <a:lnTo>
                      <a:pt x="12237" y="51006"/>
                    </a:lnTo>
                    <a:lnTo>
                      <a:pt x="0" y="83566"/>
                    </a:lnTo>
                    <a:lnTo>
                      <a:pt x="0" y="751636"/>
                    </a:lnTo>
                    <a:lnTo>
                      <a:pt x="12237" y="784145"/>
                    </a:lnTo>
                    <a:lnTo>
                      <a:pt x="45608" y="810691"/>
                    </a:lnTo>
                    <a:lnTo>
                      <a:pt x="95101" y="828589"/>
                    </a:lnTo>
                    <a:lnTo>
                      <a:pt x="155701" y="835152"/>
                    </a:lnTo>
                    <a:lnTo>
                      <a:pt x="2180589" y="835152"/>
                    </a:lnTo>
                    <a:lnTo>
                      <a:pt x="2241190" y="828589"/>
                    </a:lnTo>
                    <a:lnTo>
                      <a:pt x="2290683" y="810691"/>
                    </a:lnTo>
                    <a:lnTo>
                      <a:pt x="2324054" y="784145"/>
                    </a:lnTo>
                    <a:lnTo>
                      <a:pt x="2336291" y="751636"/>
                    </a:lnTo>
                    <a:lnTo>
                      <a:pt x="2336291" y="83566"/>
                    </a:lnTo>
                    <a:lnTo>
                      <a:pt x="2324054" y="51006"/>
                    </a:lnTo>
                    <a:lnTo>
                      <a:pt x="2290683" y="24447"/>
                    </a:lnTo>
                    <a:lnTo>
                      <a:pt x="2241190" y="6556"/>
                    </a:lnTo>
                    <a:lnTo>
                      <a:pt x="2180589" y="0"/>
                    </a:lnTo>
                    <a:close/>
                  </a:path>
                </a:pathLst>
              </a:custGeom>
              <a:solidFill>
                <a:srgbClr val="001B71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11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1671E9F-8AD2-489C-A1A6-DA3096CBC908}"/>
                  </a:ext>
                </a:extLst>
              </p:cNvPr>
              <p:cNvSpPr txBox="1"/>
              <p:nvPr/>
            </p:nvSpPr>
            <p:spPr>
              <a:xfrm>
                <a:off x="7953502" y="7361935"/>
                <a:ext cx="1388745" cy="28326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700" spc="-1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Secondary</a:t>
                </a:r>
                <a:endParaRPr sz="27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object 4">
                <a:extLst>
                  <a:ext uri="{FF2B5EF4-FFF2-40B4-BE49-F238E27FC236}">
                    <a16:creationId xmlns:a16="http://schemas.microsoft.com/office/drawing/2014/main" id="{10D005DA-132A-4171-9231-8F2E5F55ABCA}"/>
                  </a:ext>
                </a:extLst>
              </p:cNvPr>
              <p:cNvSpPr/>
              <p:nvPr/>
            </p:nvSpPr>
            <p:spPr>
              <a:xfrm>
                <a:off x="7478268" y="6198108"/>
                <a:ext cx="2336800" cy="836930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836929">
                    <a:moveTo>
                      <a:pt x="2180589" y="0"/>
                    </a:moveTo>
                    <a:lnTo>
                      <a:pt x="155701" y="0"/>
                    </a:lnTo>
                    <a:lnTo>
                      <a:pt x="95101" y="6576"/>
                    </a:lnTo>
                    <a:lnTo>
                      <a:pt x="45608" y="24511"/>
                    </a:lnTo>
                    <a:lnTo>
                      <a:pt x="12237" y="51113"/>
                    </a:lnTo>
                    <a:lnTo>
                      <a:pt x="0" y="83693"/>
                    </a:lnTo>
                    <a:lnTo>
                      <a:pt x="0" y="752983"/>
                    </a:lnTo>
                    <a:lnTo>
                      <a:pt x="12237" y="785562"/>
                    </a:lnTo>
                    <a:lnTo>
                      <a:pt x="45608" y="812165"/>
                    </a:lnTo>
                    <a:lnTo>
                      <a:pt x="95101" y="830099"/>
                    </a:lnTo>
                    <a:lnTo>
                      <a:pt x="155701" y="836676"/>
                    </a:lnTo>
                    <a:lnTo>
                      <a:pt x="2180589" y="836676"/>
                    </a:lnTo>
                    <a:lnTo>
                      <a:pt x="2241190" y="830099"/>
                    </a:lnTo>
                    <a:lnTo>
                      <a:pt x="2290683" y="812165"/>
                    </a:lnTo>
                    <a:lnTo>
                      <a:pt x="2324054" y="785562"/>
                    </a:lnTo>
                    <a:lnTo>
                      <a:pt x="2336291" y="752983"/>
                    </a:lnTo>
                    <a:lnTo>
                      <a:pt x="2336291" y="83693"/>
                    </a:lnTo>
                    <a:lnTo>
                      <a:pt x="2324054" y="51113"/>
                    </a:lnTo>
                    <a:lnTo>
                      <a:pt x="2290683" y="24511"/>
                    </a:lnTo>
                    <a:lnTo>
                      <a:pt x="2241190" y="6576"/>
                    </a:lnTo>
                    <a:lnTo>
                      <a:pt x="2180589" y="0"/>
                    </a:lnTo>
                    <a:close/>
                  </a:path>
                </a:pathLst>
              </a:custGeom>
              <a:solidFill>
                <a:srgbClr val="A2307E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11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13187D25-991F-4921-9FE5-7795E8621FBF}"/>
                  </a:ext>
                </a:extLst>
              </p:cNvPr>
              <p:cNvSpPr txBox="1"/>
              <p:nvPr/>
            </p:nvSpPr>
            <p:spPr>
              <a:xfrm>
                <a:off x="8124190" y="6404559"/>
                <a:ext cx="1046480" cy="28326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700" spc="-2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Primary</a:t>
                </a:r>
                <a:endParaRPr sz="27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object 6">
                <a:extLst>
                  <a:ext uri="{FF2B5EF4-FFF2-40B4-BE49-F238E27FC236}">
                    <a16:creationId xmlns:a16="http://schemas.microsoft.com/office/drawing/2014/main" id="{B4DC4068-BB77-4A80-8077-B0FC2D1FAECD}"/>
                  </a:ext>
                </a:extLst>
              </p:cNvPr>
              <p:cNvSpPr/>
              <p:nvPr/>
            </p:nvSpPr>
            <p:spPr>
              <a:xfrm>
                <a:off x="5013959" y="6198108"/>
                <a:ext cx="2336800" cy="836930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836929">
                    <a:moveTo>
                      <a:pt x="2180590" y="0"/>
                    </a:moveTo>
                    <a:lnTo>
                      <a:pt x="155701" y="0"/>
                    </a:lnTo>
                    <a:lnTo>
                      <a:pt x="95101" y="6576"/>
                    </a:lnTo>
                    <a:lnTo>
                      <a:pt x="45608" y="24511"/>
                    </a:lnTo>
                    <a:lnTo>
                      <a:pt x="12237" y="51113"/>
                    </a:lnTo>
                    <a:lnTo>
                      <a:pt x="0" y="83693"/>
                    </a:lnTo>
                    <a:lnTo>
                      <a:pt x="0" y="752983"/>
                    </a:lnTo>
                    <a:lnTo>
                      <a:pt x="12237" y="785562"/>
                    </a:lnTo>
                    <a:lnTo>
                      <a:pt x="45608" y="812165"/>
                    </a:lnTo>
                    <a:lnTo>
                      <a:pt x="95101" y="830099"/>
                    </a:lnTo>
                    <a:lnTo>
                      <a:pt x="155701" y="836676"/>
                    </a:lnTo>
                    <a:lnTo>
                      <a:pt x="2180590" y="836676"/>
                    </a:lnTo>
                    <a:lnTo>
                      <a:pt x="2241190" y="830099"/>
                    </a:lnTo>
                    <a:lnTo>
                      <a:pt x="2290683" y="812165"/>
                    </a:lnTo>
                    <a:lnTo>
                      <a:pt x="2324054" y="785562"/>
                    </a:lnTo>
                    <a:lnTo>
                      <a:pt x="2336291" y="752983"/>
                    </a:lnTo>
                    <a:lnTo>
                      <a:pt x="2336291" y="83693"/>
                    </a:lnTo>
                    <a:lnTo>
                      <a:pt x="2324054" y="51113"/>
                    </a:lnTo>
                    <a:lnTo>
                      <a:pt x="2290683" y="24511"/>
                    </a:lnTo>
                    <a:lnTo>
                      <a:pt x="2241190" y="6576"/>
                    </a:lnTo>
                    <a:lnTo>
                      <a:pt x="2180590" y="0"/>
                    </a:lnTo>
                    <a:close/>
                  </a:path>
                </a:pathLst>
              </a:custGeom>
              <a:solidFill>
                <a:srgbClr val="001B71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11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" name="object 7">
                <a:extLst>
                  <a:ext uri="{FF2B5EF4-FFF2-40B4-BE49-F238E27FC236}">
                    <a16:creationId xmlns:a16="http://schemas.microsoft.com/office/drawing/2014/main" id="{0E92EECC-A64A-43E2-BB9F-1E9F12304F75}"/>
                  </a:ext>
                </a:extLst>
              </p:cNvPr>
              <p:cNvSpPr txBox="1"/>
              <p:nvPr/>
            </p:nvSpPr>
            <p:spPr>
              <a:xfrm>
                <a:off x="5489194" y="6404559"/>
                <a:ext cx="1388745" cy="28326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700" spc="-15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Secondary</a:t>
                </a:r>
                <a:endParaRPr sz="27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object 8">
                <a:extLst>
                  <a:ext uri="{FF2B5EF4-FFF2-40B4-BE49-F238E27FC236}">
                    <a16:creationId xmlns:a16="http://schemas.microsoft.com/office/drawing/2014/main" id="{65122A4B-46F0-48CE-AC33-D7384E9A53E1}"/>
                  </a:ext>
                </a:extLst>
              </p:cNvPr>
              <p:cNvSpPr/>
              <p:nvPr/>
            </p:nvSpPr>
            <p:spPr>
              <a:xfrm>
                <a:off x="7478268" y="5213603"/>
                <a:ext cx="2336800" cy="836930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836929">
                    <a:moveTo>
                      <a:pt x="2180589" y="0"/>
                    </a:moveTo>
                    <a:lnTo>
                      <a:pt x="155701" y="0"/>
                    </a:lnTo>
                    <a:lnTo>
                      <a:pt x="95101" y="6576"/>
                    </a:lnTo>
                    <a:lnTo>
                      <a:pt x="45608" y="24511"/>
                    </a:lnTo>
                    <a:lnTo>
                      <a:pt x="12237" y="51113"/>
                    </a:lnTo>
                    <a:lnTo>
                      <a:pt x="0" y="83693"/>
                    </a:lnTo>
                    <a:lnTo>
                      <a:pt x="0" y="752983"/>
                    </a:lnTo>
                    <a:lnTo>
                      <a:pt x="12237" y="785562"/>
                    </a:lnTo>
                    <a:lnTo>
                      <a:pt x="45608" y="812165"/>
                    </a:lnTo>
                    <a:lnTo>
                      <a:pt x="95101" y="830099"/>
                    </a:lnTo>
                    <a:lnTo>
                      <a:pt x="155701" y="836676"/>
                    </a:lnTo>
                    <a:lnTo>
                      <a:pt x="2180589" y="836676"/>
                    </a:lnTo>
                    <a:lnTo>
                      <a:pt x="2241190" y="830099"/>
                    </a:lnTo>
                    <a:lnTo>
                      <a:pt x="2290683" y="812165"/>
                    </a:lnTo>
                    <a:lnTo>
                      <a:pt x="2324054" y="785562"/>
                    </a:lnTo>
                    <a:lnTo>
                      <a:pt x="2336291" y="752983"/>
                    </a:lnTo>
                    <a:lnTo>
                      <a:pt x="2336291" y="83693"/>
                    </a:lnTo>
                    <a:lnTo>
                      <a:pt x="2324054" y="51113"/>
                    </a:lnTo>
                    <a:lnTo>
                      <a:pt x="2290683" y="24511"/>
                    </a:lnTo>
                    <a:lnTo>
                      <a:pt x="2241190" y="6576"/>
                    </a:lnTo>
                    <a:lnTo>
                      <a:pt x="2180589" y="0"/>
                    </a:lnTo>
                    <a:close/>
                  </a:path>
                </a:pathLst>
              </a:custGeom>
              <a:solidFill>
                <a:srgbClr val="001B71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11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8" name="object 10">
                <a:extLst>
                  <a:ext uri="{FF2B5EF4-FFF2-40B4-BE49-F238E27FC236}">
                    <a16:creationId xmlns:a16="http://schemas.microsoft.com/office/drawing/2014/main" id="{3BFB35F8-61C2-4B2C-9605-F248ABD2BBB7}"/>
                  </a:ext>
                </a:extLst>
              </p:cNvPr>
              <p:cNvSpPr/>
              <p:nvPr/>
            </p:nvSpPr>
            <p:spPr>
              <a:xfrm>
                <a:off x="9909556" y="6198108"/>
                <a:ext cx="2721673" cy="836931"/>
              </a:xfrm>
              <a:custGeom>
                <a:avLst/>
                <a:gdLst/>
                <a:ahLst/>
                <a:cxnLst/>
                <a:rect l="l" t="t" r="r" b="b"/>
                <a:pathLst>
                  <a:path w="2338070" h="836929">
                    <a:moveTo>
                      <a:pt x="2181986" y="0"/>
                    </a:moveTo>
                    <a:lnTo>
                      <a:pt x="155828" y="0"/>
                    </a:lnTo>
                    <a:lnTo>
                      <a:pt x="95154" y="6576"/>
                    </a:lnTo>
                    <a:lnTo>
                      <a:pt x="45624" y="24511"/>
                    </a:lnTo>
                    <a:lnTo>
                      <a:pt x="12239" y="51113"/>
                    </a:lnTo>
                    <a:lnTo>
                      <a:pt x="0" y="83693"/>
                    </a:lnTo>
                    <a:lnTo>
                      <a:pt x="0" y="752983"/>
                    </a:lnTo>
                    <a:lnTo>
                      <a:pt x="12239" y="785562"/>
                    </a:lnTo>
                    <a:lnTo>
                      <a:pt x="45624" y="812165"/>
                    </a:lnTo>
                    <a:lnTo>
                      <a:pt x="95154" y="830099"/>
                    </a:lnTo>
                    <a:lnTo>
                      <a:pt x="155828" y="836676"/>
                    </a:lnTo>
                    <a:lnTo>
                      <a:pt x="2181986" y="836676"/>
                    </a:lnTo>
                    <a:lnTo>
                      <a:pt x="2242661" y="830099"/>
                    </a:lnTo>
                    <a:lnTo>
                      <a:pt x="2292191" y="812165"/>
                    </a:lnTo>
                    <a:lnTo>
                      <a:pt x="2325576" y="785562"/>
                    </a:lnTo>
                    <a:lnTo>
                      <a:pt x="2337816" y="752983"/>
                    </a:lnTo>
                    <a:lnTo>
                      <a:pt x="2337816" y="83693"/>
                    </a:lnTo>
                    <a:lnTo>
                      <a:pt x="2325576" y="51113"/>
                    </a:lnTo>
                    <a:lnTo>
                      <a:pt x="2292191" y="24511"/>
                    </a:lnTo>
                    <a:lnTo>
                      <a:pt x="2242661" y="6576"/>
                    </a:lnTo>
                    <a:lnTo>
                      <a:pt x="2181986" y="0"/>
                    </a:lnTo>
                    <a:close/>
                  </a:path>
                </a:pathLst>
              </a:custGeom>
              <a:solidFill>
                <a:srgbClr val="001B71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11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9" name="object 11">
                <a:extLst>
                  <a:ext uri="{FF2B5EF4-FFF2-40B4-BE49-F238E27FC236}">
                    <a16:creationId xmlns:a16="http://schemas.microsoft.com/office/drawing/2014/main" id="{B3F9460F-AB13-4758-B358-8A202F986691}"/>
                  </a:ext>
                </a:extLst>
              </p:cNvPr>
              <p:cNvSpPr txBox="1"/>
              <p:nvPr/>
            </p:nvSpPr>
            <p:spPr>
              <a:xfrm>
                <a:off x="9815068" y="6359927"/>
                <a:ext cx="2816161" cy="58198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635" algn="ctr">
                  <a:lnSpc>
                    <a:spcPts val="2320"/>
                  </a:lnSpc>
                  <a:spcBef>
                    <a:spcPts val="105"/>
                  </a:spcBef>
                </a:pPr>
                <a:r>
                  <a:rPr sz="2700" spc="-5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Secondary</a:t>
                </a:r>
                <a:endParaRPr lang="en-US" sz="2700" spc="-5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635" algn="ctr">
                  <a:lnSpc>
                    <a:spcPts val="2320"/>
                  </a:lnSpc>
                  <a:spcBef>
                    <a:spcPts val="105"/>
                  </a:spcBef>
                </a:pPr>
                <a:endParaRPr sz="27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lnSpc>
                    <a:spcPts val="1839"/>
                  </a:lnSpc>
                  <a:tabLst>
                    <a:tab pos="995680" algn="l"/>
                  </a:tabLst>
                </a:pPr>
                <a:r>
                  <a:rPr sz="2700" spc="-5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priority:</a:t>
                </a:r>
                <a:r>
                  <a:rPr sz="2700" spc="1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sz="2700" spc="-5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	</a:t>
                </a:r>
                <a:r>
                  <a:rPr sz="2700" spc="-1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hidden:</a:t>
                </a:r>
                <a:r>
                  <a:rPr sz="2700" spc="-5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sz="2700" spc="-1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true</a:t>
                </a:r>
                <a:endParaRPr sz="27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046C62-988C-4DA5-A6CF-64A7EAE09C74}"/>
                </a:ext>
              </a:extLst>
            </p:cNvPr>
            <p:cNvSpPr/>
            <p:nvPr/>
          </p:nvSpPr>
          <p:spPr>
            <a:xfrm>
              <a:off x="5578896" y="3911803"/>
              <a:ext cx="1382020" cy="270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700" spc="-1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Secondary</a:t>
              </a:r>
              <a:endParaRPr lang="en-IN"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76631" y="5170481"/>
            <a:ext cx="9544149" cy="43499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2568" y="302612"/>
            <a:ext cx="1407564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Arbiter Replica Set Members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2568" y="1663376"/>
            <a:ext cx="15042864" cy="351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-80">
                <a:solidFill>
                  <a:srgbClr val="000000"/>
                </a:solidFill>
                <a:latin typeface="Open Sans"/>
              </a:rPr>
              <a:t>Arbiters do not replicate or store data but play a crucial role in selecting a secondary to replace.</a:t>
            </a: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-80">
                <a:solidFill>
                  <a:srgbClr val="000000"/>
                </a:solidFill>
                <a:latin typeface="Open Sans"/>
              </a:rPr>
              <a:t>A typical replica set contains a primary, a secondary, and an arbiter.</a:t>
            </a:r>
          </a:p>
          <a:p>
            <a:pPr>
              <a:lnSpc>
                <a:spcPts val="4049"/>
              </a:lnSpc>
            </a:pPr>
            <a:endParaRPr lang="en-US" sz="2699" spc="-8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049"/>
              </a:lnSpc>
            </a:pPr>
            <a:r>
              <a:rPr lang="en-US" sz="2699" spc="-80">
                <a:solidFill>
                  <a:srgbClr val="000000"/>
                </a:solidFill>
                <a:latin typeface="Open Sans Bold"/>
              </a:rPr>
              <a:t>Characteristics of Arbiters:</a:t>
            </a: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-80">
                <a:solidFill>
                  <a:srgbClr val="000000"/>
                </a:solidFill>
                <a:latin typeface="Open Sans"/>
              </a:rPr>
              <a:t>Arbiters do not maintain a dataset. Arbiters do not require a dedicated hardware.</a:t>
            </a: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-80">
                <a:solidFill>
                  <a:srgbClr val="000000"/>
                </a:solidFill>
                <a:latin typeface="Open Sans"/>
              </a:rPr>
              <a:t>An Arbiter is the node that just participates in an election to select the primary node.</a:t>
            </a:r>
          </a:p>
          <a:p>
            <a:pPr marL="0" lvl="0" indent="0">
              <a:lnSpc>
                <a:spcPts val="4049"/>
              </a:lnSpc>
              <a:spcBef>
                <a:spcPct val="0"/>
              </a:spcBef>
            </a:pPr>
            <a:endParaRPr lang="en-US" sz="2699" spc="-80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Sharding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06752" y="1655397"/>
            <a:ext cx="3022710" cy="28920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297257"/>
            <a:ext cx="11320080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DISADVANTAGES OF REPLICATION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35583"/>
            <a:ext cx="10689053" cy="618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26">
                <a:solidFill>
                  <a:srgbClr val="000000"/>
                </a:solidFill>
                <a:latin typeface="Open Sans"/>
              </a:rPr>
              <a:t>No write scalability as all writes go to master node.</a:t>
            </a:r>
          </a:p>
          <a:p>
            <a:pPr>
              <a:lnSpc>
                <a:spcPts val="4049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26">
                <a:solidFill>
                  <a:srgbClr val="000000"/>
                </a:solidFill>
                <a:latin typeface="Open Sans"/>
              </a:rPr>
              <a:t>Latency-sensitive queries still go to master.</a:t>
            </a:r>
          </a:p>
          <a:p>
            <a:pPr>
              <a:lnSpc>
                <a:spcPts val="4049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26">
                <a:solidFill>
                  <a:srgbClr val="000000"/>
                </a:solidFill>
                <a:latin typeface="Open Sans"/>
              </a:rPr>
              <a:t>Single replica set has limitation of 50 nodes.</a:t>
            </a:r>
          </a:p>
          <a:p>
            <a:pPr>
              <a:lnSpc>
                <a:spcPts val="4049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26">
                <a:solidFill>
                  <a:srgbClr val="000000"/>
                </a:solidFill>
                <a:latin typeface="Open Sans"/>
              </a:rPr>
              <a:t>Memory can't be large enough when active dataset is big.</a:t>
            </a:r>
          </a:p>
          <a:p>
            <a:pPr>
              <a:lnSpc>
                <a:spcPts val="4049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26">
                <a:solidFill>
                  <a:srgbClr val="000000"/>
                </a:solidFill>
                <a:latin typeface="Open Sans"/>
              </a:rPr>
              <a:t>Local Disk is not big enough.</a:t>
            </a:r>
          </a:p>
          <a:p>
            <a:pPr>
              <a:lnSpc>
                <a:spcPts val="4049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26">
                <a:solidFill>
                  <a:srgbClr val="000000"/>
                </a:solidFill>
                <a:latin typeface="Open Sans"/>
              </a:rPr>
              <a:t>Vertical scaling is too expensive.</a:t>
            </a:r>
          </a:p>
          <a:p>
            <a:pPr>
              <a:lnSpc>
                <a:spcPts val="4049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35962"/>
            <a:ext cx="5817742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What Is Sharding 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70785"/>
            <a:ext cx="7537469" cy="528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Sharding is a mechanism to distribute data horizontally.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It provides horizontal scalability.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It is good for heavy write and read operations.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Sharding is equivalent to partitioning in RDBMS.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191919"/>
              </a:solidFill>
              <a:latin typeface="Open San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326C75-7D8F-412E-97C1-A21F95AF1155}"/>
              </a:ext>
            </a:extLst>
          </p:cNvPr>
          <p:cNvGrpSpPr/>
          <p:nvPr/>
        </p:nvGrpSpPr>
        <p:grpSpPr>
          <a:xfrm>
            <a:off x="10515600" y="2327708"/>
            <a:ext cx="6336784" cy="6168591"/>
            <a:chOff x="11391900" y="2915411"/>
            <a:chExt cx="3954779" cy="3926333"/>
          </a:xfrm>
        </p:grpSpPr>
        <p:grpSp>
          <p:nvGrpSpPr>
            <p:cNvPr id="7" name="object 5">
              <a:extLst>
                <a:ext uri="{FF2B5EF4-FFF2-40B4-BE49-F238E27FC236}">
                  <a16:creationId xmlns:a16="http://schemas.microsoft.com/office/drawing/2014/main" id="{C49A3D78-DFCB-4011-B3F1-F50F50199D60}"/>
                </a:ext>
              </a:extLst>
            </p:cNvPr>
            <p:cNvGrpSpPr/>
            <p:nvPr/>
          </p:nvGrpSpPr>
          <p:grpSpPr>
            <a:xfrm>
              <a:off x="12595859" y="2915411"/>
              <a:ext cx="1355090" cy="1460500"/>
              <a:chOff x="12595859" y="2915411"/>
              <a:chExt cx="1355090" cy="1460500"/>
            </a:xfrm>
          </p:grpSpPr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9AC15899-F569-4F51-86D4-E8910619D65D}"/>
                  </a:ext>
                </a:extLst>
              </p:cNvPr>
              <p:cNvSpPr/>
              <p:nvPr/>
            </p:nvSpPr>
            <p:spPr>
              <a:xfrm>
                <a:off x="12601955" y="3486911"/>
                <a:ext cx="1343025" cy="882650"/>
              </a:xfrm>
              <a:custGeom>
                <a:avLst/>
                <a:gdLst/>
                <a:ahLst/>
                <a:cxnLst/>
                <a:rect l="l" t="t" r="r" b="b"/>
                <a:pathLst>
                  <a:path w="1343025" h="882650">
                    <a:moveTo>
                      <a:pt x="671322" y="0"/>
                    </a:moveTo>
                    <a:lnTo>
                      <a:pt x="598182" y="862"/>
                    </a:lnTo>
                    <a:lnTo>
                      <a:pt x="527322" y="3389"/>
                    </a:lnTo>
                    <a:lnTo>
                      <a:pt x="459150" y="7491"/>
                    </a:lnTo>
                    <a:lnTo>
                      <a:pt x="394078" y="13080"/>
                    </a:lnTo>
                    <a:lnTo>
                      <a:pt x="332514" y="20065"/>
                    </a:lnTo>
                    <a:lnTo>
                      <a:pt x="274868" y="28358"/>
                    </a:lnTo>
                    <a:lnTo>
                      <a:pt x="221551" y="37869"/>
                    </a:lnTo>
                    <a:lnTo>
                      <a:pt x="172971" y="48507"/>
                    </a:lnTo>
                    <a:lnTo>
                      <a:pt x="129540" y="60185"/>
                    </a:lnTo>
                    <a:lnTo>
                      <a:pt x="91665" y="72813"/>
                    </a:lnTo>
                    <a:lnTo>
                      <a:pt x="34229" y="100559"/>
                    </a:lnTo>
                    <a:lnTo>
                      <a:pt x="3939" y="131031"/>
                    </a:lnTo>
                    <a:lnTo>
                      <a:pt x="0" y="147065"/>
                    </a:lnTo>
                    <a:lnTo>
                      <a:pt x="0" y="735329"/>
                    </a:lnTo>
                    <a:lnTo>
                      <a:pt x="34229" y="781836"/>
                    </a:lnTo>
                    <a:lnTo>
                      <a:pt x="91665" y="809582"/>
                    </a:lnTo>
                    <a:lnTo>
                      <a:pt x="129540" y="822210"/>
                    </a:lnTo>
                    <a:lnTo>
                      <a:pt x="172971" y="833888"/>
                    </a:lnTo>
                    <a:lnTo>
                      <a:pt x="221551" y="844526"/>
                    </a:lnTo>
                    <a:lnTo>
                      <a:pt x="274868" y="854037"/>
                    </a:lnTo>
                    <a:lnTo>
                      <a:pt x="332514" y="862330"/>
                    </a:lnTo>
                    <a:lnTo>
                      <a:pt x="394078" y="869315"/>
                    </a:lnTo>
                    <a:lnTo>
                      <a:pt x="459150" y="874904"/>
                    </a:lnTo>
                    <a:lnTo>
                      <a:pt x="527322" y="879006"/>
                    </a:lnTo>
                    <a:lnTo>
                      <a:pt x="598182" y="881533"/>
                    </a:lnTo>
                    <a:lnTo>
                      <a:pt x="671322" y="882396"/>
                    </a:lnTo>
                    <a:lnTo>
                      <a:pt x="744461" y="881533"/>
                    </a:lnTo>
                    <a:lnTo>
                      <a:pt x="815321" y="879006"/>
                    </a:lnTo>
                    <a:lnTo>
                      <a:pt x="883493" y="874904"/>
                    </a:lnTo>
                    <a:lnTo>
                      <a:pt x="948565" y="869315"/>
                    </a:lnTo>
                    <a:lnTo>
                      <a:pt x="1010129" y="862330"/>
                    </a:lnTo>
                    <a:lnTo>
                      <a:pt x="1067775" y="854037"/>
                    </a:lnTo>
                    <a:lnTo>
                      <a:pt x="1121092" y="844526"/>
                    </a:lnTo>
                    <a:lnTo>
                      <a:pt x="1169672" y="833888"/>
                    </a:lnTo>
                    <a:lnTo>
                      <a:pt x="1213104" y="822210"/>
                    </a:lnTo>
                    <a:lnTo>
                      <a:pt x="1250978" y="809582"/>
                    </a:lnTo>
                    <a:lnTo>
                      <a:pt x="1308414" y="781836"/>
                    </a:lnTo>
                    <a:lnTo>
                      <a:pt x="1338704" y="751364"/>
                    </a:lnTo>
                    <a:lnTo>
                      <a:pt x="1342644" y="735329"/>
                    </a:lnTo>
                    <a:lnTo>
                      <a:pt x="1342644" y="147065"/>
                    </a:lnTo>
                    <a:lnTo>
                      <a:pt x="1308414" y="100559"/>
                    </a:lnTo>
                    <a:lnTo>
                      <a:pt x="1250978" y="72813"/>
                    </a:lnTo>
                    <a:lnTo>
                      <a:pt x="1213104" y="60185"/>
                    </a:lnTo>
                    <a:lnTo>
                      <a:pt x="1169672" y="48507"/>
                    </a:lnTo>
                    <a:lnTo>
                      <a:pt x="1121092" y="37869"/>
                    </a:lnTo>
                    <a:lnTo>
                      <a:pt x="1067775" y="28358"/>
                    </a:lnTo>
                    <a:lnTo>
                      <a:pt x="1010129" y="20065"/>
                    </a:lnTo>
                    <a:lnTo>
                      <a:pt x="948565" y="13080"/>
                    </a:lnTo>
                    <a:lnTo>
                      <a:pt x="883493" y="7491"/>
                    </a:lnTo>
                    <a:lnTo>
                      <a:pt x="815321" y="3389"/>
                    </a:lnTo>
                    <a:lnTo>
                      <a:pt x="744461" y="862"/>
                    </a:lnTo>
                    <a:lnTo>
                      <a:pt x="671322" y="0"/>
                    </a:lnTo>
                    <a:close/>
                  </a:path>
                </a:pathLst>
              </a:custGeom>
              <a:solidFill>
                <a:srgbClr val="A2307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B154C02E-1E42-480D-80DA-AB10635E7EFC}"/>
                  </a:ext>
                </a:extLst>
              </p:cNvPr>
              <p:cNvSpPr/>
              <p:nvPr/>
            </p:nvSpPr>
            <p:spPr>
              <a:xfrm>
                <a:off x="12601955" y="3486911"/>
                <a:ext cx="1343025" cy="882650"/>
              </a:xfrm>
              <a:custGeom>
                <a:avLst/>
                <a:gdLst/>
                <a:ahLst/>
                <a:cxnLst/>
                <a:rect l="l" t="t" r="r" b="b"/>
                <a:pathLst>
                  <a:path w="1343025" h="882650">
                    <a:moveTo>
                      <a:pt x="1342644" y="147065"/>
                    </a:moveTo>
                    <a:lnTo>
                      <a:pt x="1308414" y="193572"/>
                    </a:lnTo>
                    <a:lnTo>
                      <a:pt x="1250978" y="221318"/>
                    </a:lnTo>
                    <a:lnTo>
                      <a:pt x="1213104" y="233946"/>
                    </a:lnTo>
                    <a:lnTo>
                      <a:pt x="1169672" y="245624"/>
                    </a:lnTo>
                    <a:lnTo>
                      <a:pt x="1121092" y="256262"/>
                    </a:lnTo>
                    <a:lnTo>
                      <a:pt x="1067775" y="265773"/>
                    </a:lnTo>
                    <a:lnTo>
                      <a:pt x="1010129" y="274066"/>
                    </a:lnTo>
                    <a:lnTo>
                      <a:pt x="948565" y="281051"/>
                    </a:lnTo>
                    <a:lnTo>
                      <a:pt x="883493" y="286640"/>
                    </a:lnTo>
                    <a:lnTo>
                      <a:pt x="815321" y="290742"/>
                    </a:lnTo>
                    <a:lnTo>
                      <a:pt x="744461" y="293269"/>
                    </a:lnTo>
                    <a:lnTo>
                      <a:pt x="671322" y="294132"/>
                    </a:lnTo>
                    <a:lnTo>
                      <a:pt x="598182" y="293269"/>
                    </a:lnTo>
                    <a:lnTo>
                      <a:pt x="527322" y="290742"/>
                    </a:lnTo>
                    <a:lnTo>
                      <a:pt x="459150" y="286640"/>
                    </a:lnTo>
                    <a:lnTo>
                      <a:pt x="394078" y="281051"/>
                    </a:lnTo>
                    <a:lnTo>
                      <a:pt x="332514" y="274066"/>
                    </a:lnTo>
                    <a:lnTo>
                      <a:pt x="274868" y="265773"/>
                    </a:lnTo>
                    <a:lnTo>
                      <a:pt x="221551" y="256262"/>
                    </a:lnTo>
                    <a:lnTo>
                      <a:pt x="172971" y="245624"/>
                    </a:lnTo>
                    <a:lnTo>
                      <a:pt x="129540" y="233946"/>
                    </a:lnTo>
                    <a:lnTo>
                      <a:pt x="91665" y="221318"/>
                    </a:lnTo>
                    <a:lnTo>
                      <a:pt x="34229" y="193572"/>
                    </a:lnTo>
                    <a:lnTo>
                      <a:pt x="3939" y="163100"/>
                    </a:lnTo>
                    <a:lnTo>
                      <a:pt x="0" y="147065"/>
                    </a:lnTo>
                  </a:path>
                  <a:path w="1343025" h="882650">
                    <a:moveTo>
                      <a:pt x="0" y="147065"/>
                    </a:moveTo>
                    <a:lnTo>
                      <a:pt x="34229" y="100559"/>
                    </a:lnTo>
                    <a:lnTo>
                      <a:pt x="91665" y="72813"/>
                    </a:lnTo>
                    <a:lnTo>
                      <a:pt x="129540" y="60185"/>
                    </a:lnTo>
                    <a:lnTo>
                      <a:pt x="172971" y="48507"/>
                    </a:lnTo>
                    <a:lnTo>
                      <a:pt x="221551" y="37869"/>
                    </a:lnTo>
                    <a:lnTo>
                      <a:pt x="274868" y="28358"/>
                    </a:lnTo>
                    <a:lnTo>
                      <a:pt x="332514" y="20065"/>
                    </a:lnTo>
                    <a:lnTo>
                      <a:pt x="394078" y="13080"/>
                    </a:lnTo>
                    <a:lnTo>
                      <a:pt x="459150" y="7491"/>
                    </a:lnTo>
                    <a:lnTo>
                      <a:pt x="527322" y="3389"/>
                    </a:lnTo>
                    <a:lnTo>
                      <a:pt x="598182" y="862"/>
                    </a:lnTo>
                    <a:lnTo>
                      <a:pt x="671322" y="0"/>
                    </a:lnTo>
                    <a:lnTo>
                      <a:pt x="744461" y="862"/>
                    </a:lnTo>
                    <a:lnTo>
                      <a:pt x="815321" y="3389"/>
                    </a:lnTo>
                    <a:lnTo>
                      <a:pt x="883493" y="7491"/>
                    </a:lnTo>
                    <a:lnTo>
                      <a:pt x="948565" y="13080"/>
                    </a:lnTo>
                    <a:lnTo>
                      <a:pt x="1010129" y="20065"/>
                    </a:lnTo>
                    <a:lnTo>
                      <a:pt x="1067775" y="28358"/>
                    </a:lnTo>
                    <a:lnTo>
                      <a:pt x="1121092" y="37869"/>
                    </a:lnTo>
                    <a:lnTo>
                      <a:pt x="1169672" y="48507"/>
                    </a:lnTo>
                    <a:lnTo>
                      <a:pt x="1213104" y="60185"/>
                    </a:lnTo>
                    <a:lnTo>
                      <a:pt x="1250978" y="72813"/>
                    </a:lnTo>
                    <a:lnTo>
                      <a:pt x="1308414" y="100559"/>
                    </a:lnTo>
                    <a:lnTo>
                      <a:pt x="1338704" y="131031"/>
                    </a:lnTo>
                    <a:lnTo>
                      <a:pt x="1342644" y="147065"/>
                    </a:lnTo>
                    <a:lnTo>
                      <a:pt x="1342644" y="735329"/>
                    </a:lnTo>
                    <a:lnTo>
                      <a:pt x="1308414" y="781836"/>
                    </a:lnTo>
                    <a:lnTo>
                      <a:pt x="1250978" y="809582"/>
                    </a:lnTo>
                    <a:lnTo>
                      <a:pt x="1213104" y="822210"/>
                    </a:lnTo>
                    <a:lnTo>
                      <a:pt x="1169672" y="833888"/>
                    </a:lnTo>
                    <a:lnTo>
                      <a:pt x="1121092" y="844526"/>
                    </a:lnTo>
                    <a:lnTo>
                      <a:pt x="1067775" y="854037"/>
                    </a:lnTo>
                    <a:lnTo>
                      <a:pt x="1010129" y="862330"/>
                    </a:lnTo>
                    <a:lnTo>
                      <a:pt x="948565" y="869315"/>
                    </a:lnTo>
                    <a:lnTo>
                      <a:pt x="883493" y="874904"/>
                    </a:lnTo>
                    <a:lnTo>
                      <a:pt x="815321" y="879006"/>
                    </a:lnTo>
                    <a:lnTo>
                      <a:pt x="744461" y="881533"/>
                    </a:lnTo>
                    <a:lnTo>
                      <a:pt x="671322" y="882396"/>
                    </a:lnTo>
                    <a:lnTo>
                      <a:pt x="598182" y="881533"/>
                    </a:lnTo>
                    <a:lnTo>
                      <a:pt x="527322" y="879006"/>
                    </a:lnTo>
                    <a:lnTo>
                      <a:pt x="459150" y="874904"/>
                    </a:lnTo>
                    <a:lnTo>
                      <a:pt x="394078" y="869315"/>
                    </a:lnTo>
                    <a:lnTo>
                      <a:pt x="332514" y="862330"/>
                    </a:lnTo>
                    <a:lnTo>
                      <a:pt x="274868" y="854037"/>
                    </a:lnTo>
                    <a:lnTo>
                      <a:pt x="221551" y="844526"/>
                    </a:lnTo>
                    <a:lnTo>
                      <a:pt x="172971" y="833888"/>
                    </a:lnTo>
                    <a:lnTo>
                      <a:pt x="129540" y="822210"/>
                    </a:lnTo>
                    <a:lnTo>
                      <a:pt x="91665" y="809582"/>
                    </a:lnTo>
                    <a:lnTo>
                      <a:pt x="34229" y="781836"/>
                    </a:lnTo>
                    <a:lnTo>
                      <a:pt x="3939" y="751364"/>
                    </a:lnTo>
                    <a:lnTo>
                      <a:pt x="0" y="735329"/>
                    </a:lnTo>
                    <a:lnTo>
                      <a:pt x="0" y="147065"/>
                    </a:lnTo>
                    <a:close/>
                  </a:path>
                </a:pathLst>
              </a:custGeom>
              <a:ln w="121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8">
                <a:extLst>
                  <a:ext uri="{FF2B5EF4-FFF2-40B4-BE49-F238E27FC236}">
                    <a16:creationId xmlns:a16="http://schemas.microsoft.com/office/drawing/2014/main" id="{5459EE61-6386-4015-A4AD-DB6F917CBAE6}"/>
                  </a:ext>
                </a:extLst>
              </p:cNvPr>
              <p:cNvSpPr/>
              <p:nvPr/>
            </p:nvSpPr>
            <p:spPr>
              <a:xfrm>
                <a:off x="12601955" y="2921507"/>
                <a:ext cx="1343025" cy="882650"/>
              </a:xfrm>
              <a:custGeom>
                <a:avLst/>
                <a:gdLst/>
                <a:ahLst/>
                <a:cxnLst/>
                <a:rect l="l" t="t" r="r" b="b"/>
                <a:pathLst>
                  <a:path w="1343025" h="882650">
                    <a:moveTo>
                      <a:pt x="671322" y="0"/>
                    </a:moveTo>
                    <a:lnTo>
                      <a:pt x="598182" y="862"/>
                    </a:lnTo>
                    <a:lnTo>
                      <a:pt x="527322" y="3389"/>
                    </a:lnTo>
                    <a:lnTo>
                      <a:pt x="459150" y="7491"/>
                    </a:lnTo>
                    <a:lnTo>
                      <a:pt x="394078" y="13080"/>
                    </a:lnTo>
                    <a:lnTo>
                      <a:pt x="332514" y="20065"/>
                    </a:lnTo>
                    <a:lnTo>
                      <a:pt x="274868" y="28358"/>
                    </a:lnTo>
                    <a:lnTo>
                      <a:pt x="221551" y="37869"/>
                    </a:lnTo>
                    <a:lnTo>
                      <a:pt x="172971" y="48507"/>
                    </a:lnTo>
                    <a:lnTo>
                      <a:pt x="129540" y="60185"/>
                    </a:lnTo>
                    <a:lnTo>
                      <a:pt x="91665" y="72813"/>
                    </a:lnTo>
                    <a:lnTo>
                      <a:pt x="34229" y="100559"/>
                    </a:lnTo>
                    <a:lnTo>
                      <a:pt x="3939" y="131031"/>
                    </a:lnTo>
                    <a:lnTo>
                      <a:pt x="0" y="147065"/>
                    </a:lnTo>
                    <a:lnTo>
                      <a:pt x="0" y="735329"/>
                    </a:lnTo>
                    <a:lnTo>
                      <a:pt x="34229" y="781836"/>
                    </a:lnTo>
                    <a:lnTo>
                      <a:pt x="91665" y="809582"/>
                    </a:lnTo>
                    <a:lnTo>
                      <a:pt x="129540" y="822210"/>
                    </a:lnTo>
                    <a:lnTo>
                      <a:pt x="172971" y="833888"/>
                    </a:lnTo>
                    <a:lnTo>
                      <a:pt x="221551" y="844526"/>
                    </a:lnTo>
                    <a:lnTo>
                      <a:pt x="274868" y="854037"/>
                    </a:lnTo>
                    <a:lnTo>
                      <a:pt x="332514" y="862329"/>
                    </a:lnTo>
                    <a:lnTo>
                      <a:pt x="394078" y="869315"/>
                    </a:lnTo>
                    <a:lnTo>
                      <a:pt x="459150" y="874904"/>
                    </a:lnTo>
                    <a:lnTo>
                      <a:pt x="527322" y="879006"/>
                    </a:lnTo>
                    <a:lnTo>
                      <a:pt x="598182" y="881533"/>
                    </a:lnTo>
                    <a:lnTo>
                      <a:pt x="671322" y="882395"/>
                    </a:lnTo>
                    <a:lnTo>
                      <a:pt x="744461" y="881533"/>
                    </a:lnTo>
                    <a:lnTo>
                      <a:pt x="815321" y="879006"/>
                    </a:lnTo>
                    <a:lnTo>
                      <a:pt x="883493" y="874904"/>
                    </a:lnTo>
                    <a:lnTo>
                      <a:pt x="948565" y="869315"/>
                    </a:lnTo>
                    <a:lnTo>
                      <a:pt x="1010129" y="862330"/>
                    </a:lnTo>
                    <a:lnTo>
                      <a:pt x="1067775" y="854037"/>
                    </a:lnTo>
                    <a:lnTo>
                      <a:pt x="1121092" y="844526"/>
                    </a:lnTo>
                    <a:lnTo>
                      <a:pt x="1169672" y="833888"/>
                    </a:lnTo>
                    <a:lnTo>
                      <a:pt x="1213104" y="822210"/>
                    </a:lnTo>
                    <a:lnTo>
                      <a:pt x="1250978" y="809582"/>
                    </a:lnTo>
                    <a:lnTo>
                      <a:pt x="1308414" y="781836"/>
                    </a:lnTo>
                    <a:lnTo>
                      <a:pt x="1338704" y="751364"/>
                    </a:lnTo>
                    <a:lnTo>
                      <a:pt x="1342644" y="735329"/>
                    </a:lnTo>
                    <a:lnTo>
                      <a:pt x="1342644" y="147065"/>
                    </a:lnTo>
                    <a:lnTo>
                      <a:pt x="1308414" y="100559"/>
                    </a:lnTo>
                    <a:lnTo>
                      <a:pt x="1250978" y="72813"/>
                    </a:lnTo>
                    <a:lnTo>
                      <a:pt x="1213104" y="60185"/>
                    </a:lnTo>
                    <a:lnTo>
                      <a:pt x="1169672" y="48507"/>
                    </a:lnTo>
                    <a:lnTo>
                      <a:pt x="1121092" y="37869"/>
                    </a:lnTo>
                    <a:lnTo>
                      <a:pt x="1067775" y="28358"/>
                    </a:lnTo>
                    <a:lnTo>
                      <a:pt x="1010129" y="20065"/>
                    </a:lnTo>
                    <a:lnTo>
                      <a:pt x="948565" y="13080"/>
                    </a:lnTo>
                    <a:lnTo>
                      <a:pt x="883493" y="7491"/>
                    </a:lnTo>
                    <a:lnTo>
                      <a:pt x="815321" y="3389"/>
                    </a:lnTo>
                    <a:lnTo>
                      <a:pt x="744461" y="862"/>
                    </a:lnTo>
                    <a:lnTo>
                      <a:pt x="671322" y="0"/>
                    </a:lnTo>
                    <a:close/>
                  </a:path>
                </a:pathLst>
              </a:custGeom>
              <a:solidFill>
                <a:srgbClr val="A2307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2788D08C-2110-4B0F-9CC6-428A71D2F5FA}"/>
                  </a:ext>
                </a:extLst>
              </p:cNvPr>
              <p:cNvSpPr/>
              <p:nvPr/>
            </p:nvSpPr>
            <p:spPr>
              <a:xfrm>
                <a:off x="12601955" y="2921507"/>
                <a:ext cx="1343025" cy="882650"/>
              </a:xfrm>
              <a:custGeom>
                <a:avLst/>
                <a:gdLst/>
                <a:ahLst/>
                <a:cxnLst/>
                <a:rect l="l" t="t" r="r" b="b"/>
                <a:pathLst>
                  <a:path w="1343025" h="882650">
                    <a:moveTo>
                      <a:pt x="1342644" y="147065"/>
                    </a:moveTo>
                    <a:lnTo>
                      <a:pt x="1308414" y="193572"/>
                    </a:lnTo>
                    <a:lnTo>
                      <a:pt x="1250978" y="221318"/>
                    </a:lnTo>
                    <a:lnTo>
                      <a:pt x="1213104" y="233946"/>
                    </a:lnTo>
                    <a:lnTo>
                      <a:pt x="1169672" y="245624"/>
                    </a:lnTo>
                    <a:lnTo>
                      <a:pt x="1121092" y="256262"/>
                    </a:lnTo>
                    <a:lnTo>
                      <a:pt x="1067775" y="265773"/>
                    </a:lnTo>
                    <a:lnTo>
                      <a:pt x="1010129" y="274066"/>
                    </a:lnTo>
                    <a:lnTo>
                      <a:pt x="948565" y="281051"/>
                    </a:lnTo>
                    <a:lnTo>
                      <a:pt x="883493" y="286640"/>
                    </a:lnTo>
                    <a:lnTo>
                      <a:pt x="815321" y="290742"/>
                    </a:lnTo>
                    <a:lnTo>
                      <a:pt x="744461" y="293269"/>
                    </a:lnTo>
                    <a:lnTo>
                      <a:pt x="671322" y="294131"/>
                    </a:lnTo>
                    <a:lnTo>
                      <a:pt x="598182" y="293269"/>
                    </a:lnTo>
                    <a:lnTo>
                      <a:pt x="527322" y="290742"/>
                    </a:lnTo>
                    <a:lnTo>
                      <a:pt x="459150" y="286640"/>
                    </a:lnTo>
                    <a:lnTo>
                      <a:pt x="394078" y="281051"/>
                    </a:lnTo>
                    <a:lnTo>
                      <a:pt x="332514" y="274065"/>
                    </a:lnTo>
                    <a:lnTo>
                      <a:pt x="274868" y="265773"/>
                    </a:lnTo>
                    <a:lnTo>
                      <a:pt x="221551" y="256262"/>
                    </a:lnTo>
                    <a:lnTo>
                      <a:pt x="172971" y="245624"/>
                    </a:lnTo>
                    <a:lnTo>
                      <a:pt x="129540" y="233946"/>
                    </a:lnTo>
                    <a:lnTo>
                      <a:pt x="91665" y="221318"/>
                    </a:lnTo>
                    <a:lnTo>
                      <a:pt x="34229" y="193572"/>
                    </a:lnTo>
                    <a:lnTo>
                      <a:pt x="3939" y="163100"/>
                    </a:lnTo>
                    <a:lnTo>
                      <a:pt x="0" y="147065"/>
                    </a:lnTo>
                  </a:path>
                  <a:path w="1343025" h="882650">
                    <a:moveTo>
                      <a:pt x="0" y="147065"/>
                    </a:moveTo>
                    <a:lnTo>
                      <a:pt x="34229" y="100559"/>
                    </a:lnTo>
                    <a:lnTo>
                      <a:pt x="91665" y="72813"/>
                    </a:lnTo>
                    <a:lnTo>
                      <a:pt x="129540" y="60185"/>
                    </a:lnTo>
                    <a:lnTo>
                      <a:pt x="172971" y="48507"/>
                    </a:lnTo>
                    <a:lnTo>
                      <a:pt x="221551" y="37869"/>
                    </a:lnTo>
                    <a:lnTo>
                      <a:pt x="274868" y="28358"/>
                    </a:lnTo>
                    <a:lnTo>
                      <a:pt x="332514" y="20065"/>
                    </a:lnTo>
                    <a:lnTo>
                      <a:pt x="394078" y="13080"/>
                    </a:lnTo>
                    <a:lnTo>
                      <a:pt x="459150" y="7491"/>
                    </a:lnTo>
                    <a:lnTo>
                      <a:pt x="527322" y="3389"/>
                    </a:lnTo>
                    <a:lnTo>
                      <a:pt x="598182" y="862"/>
                    </a:lnTo>
                    <a:lnTo>
                      <a:pt x="671322" y="0"/>
                    </a:lnTo>
                    <a:lnTo>
                      <a:pt x="744461" y="862"/>
                    </a:lnTo>
                    <a:lnTo>
                      <a:pt x="815321" y="3389"/>
                    </a:lnTo>
                    <a:lnTo>
                      <a:pt x="883493" y="7491"/>
                    </a:lnTo>
                    <a:lnTo>
                      <a:pt x="948565" y="13080"/>
                    </a:lnTo>
                    <a:lnTo>
                      <a:pt x="1010129" y="20065"/>
                    </a:lnTo>
                    <a:lnTo>
                      <a:pt x="1067775" y="28358"/>
                    </a:lnTo>
                    <a:lnTo>
                      <a:pt x="1121092" y="37869"/>
                    </a:lnTo>
                    <a:lnTo>
                      <a:pt x="1169672" y="48507"/>
                    </a:lnTo>
                    <a:lnTo>
                      <a:pt x="1213104" y="60185"/>
                    </a:lnTo>
                    <a:lnTo>
                      <a:pt x="1250978" y="72813"/>
                    </a:lnTo>
                    <a:lnTo>
                      <a:pt x="1308414" y="100559"/>
                    </a:lnTo>
                    <a:lnTo>
                      <a:pt x="1338704" y="131031"/>
                    </a:lnTo>
                    <a:lnTo>
                      <a:pt x="1342644" y="147065"/>
                    </a:lnTo>
                    <a:lnTo>
                      <a:pt x="1342644" y="735329"/>
                    </a:lnTo>
                    <a:lnTo>
                      <a:pt x="1308414" y="781836"/>
                    </a:lnTo>
                    <a:lnTo>
                      <a:pt x="1250978" y="809582"/>
                    </a:lnTo>
                    <a:lnTo>
                      <a:pt x="1213104" y="822210"/>
                    </a:lnTo>
                    <a:lnTo>
                      <a:pt x="1169672" y="833888"/>
                    </a:lnTo>
                    <a:lnTo>
                      <a:pt x="1121092" y="844526"/>
                    </a:lnTo>
                    <a:lnTo>
                      <a:pt x="1067775" y="854037"/>
                    </a:lnTo>
                    <a:lnTo>
                      <a:pt x="1010129" y="862330"/>
                    </a:lnTo>
                    <a:lnTo>
                      <a:pt x="948565" y="869315"/>
                    </a:lnTo>
                    <a:lnTo>
                      <a:pt x="883493" y="874904"/>
                    </a:lnTo>
                    <a:lnTo>
                      <a:pt x="815321" y="879006"/>
                    </a:lnTo>
                    <a:lnTo>
                      <a:pt x="744461" y="881533"/>
                    </a:lnTo>
                    <a:lnTo>
                      <a:pt x="671322" y="882395"/>
                    </a:lnTo>
                    <a:lnTo>
                      <a:pt x="598182" y="881533"/>
                    </a:lnTo>
                    <a:lnTo>
                      <a:pt x="527322" y="879006"/>
                    </a:lnTo>
                    <a:lnTo>
                      <a:pt x="459150" y="874904"/>
                    </a:lnTo>
                    <a:lnTo>
                      <a:pt x="394078" y="869315"/>
                    </a:lnTo>
                    <a:lnTo>
                      <a:pt x="332514" y="862329"/>
                    </a:lnTo>
                    <a:lnTo>
                      <a:pt x="274868" y="854037"/>
                    </a:lnTo>
                    <a:lnTo>
                      <a:pt x="221551" y="844526"/>
                    </a:lnTo>
                    <a:lnTo>
                      <a:pt x="172971" y="833888"/>
                    </a:lnTo>
                    <a:lnTo>
                      <a:pt x="129540" y="822210"/>
                    </a:lnTo>
                    <a:lnTo>
                      <a:pt x="91665" y="809582"/>
                    </a:lnTo>
                    <a:lnTo>
                      <a:pt x="34229" y="781836"/>
                    </a:lnTo>
                    <a:lnTo>
                      <a:pt x="3939" y="751364"/>
                    </a:lnTo>
                    <a:lnTo>
                      <a:pt x="0" y="735329"/>
                    </a:lnTo>
                    <a:lnTo>
                      <a:pt x="0" y="147065"/>
                    </a:lnTo>
                    <a:close/>
                  </a:path>
                </a:pathLst>
              </a:custGeom>
              <a:ln w="121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" name="object 10">
              <a:extLst>
                <a:ext uri="{FF2B5EF4-FFF2-40B4-BE49-F238E27FC236}">
                  <a16:creationId xmlns:a16="http://schemas.microsoft.com/office/drawing/2014/main" id="{1738E884-69FF-4A2E-B5B2-E2269757492D}"/>
                </a:ext>
              </a:extLst>
            </p:cNvPr>
            <p:cNvGrpSpPr/>
            <p:nvPr/>
          </p:nvGrpSpPr>
          <p:grpSpPr>
            <a:xfrm>
              <a:off x="11391900" y="4550664"/>
              <a:ext cx="3954779" cy="2291080"/>
              <a:chOff x="11391900" y="4550664"/>
              <a:chExt cx="3954779" cy="2291080"/>
            </a:xfrm>
          </p:grpSpPr>
          <p:sp>
            <p:nvSpPr>
              <p:cNvPr id="9" name="object 11">
                <a:extLst>
                  <a:ext uri="{FF2B5EF4-FFF2-40B4-BE49-F238E27FC236}">
                    <a16:creationId xmlns:a16="http://schemas.microsoft.com/office/drawing/2014/main" id="{E1285DDD-B8F6-42CD-99D0-3EC588A952BE}"/>
                  </a:ext>
                </a:extLst>
              </p:cNvPr>
              <p:cNvSpPr/>
              <p:nvPr/>
            </p:nvSpPr>
            <p:spPr>
              <a:xfrm>
                <a:off x="11391900" y="5318760"/>
                <a:ext cx="3954780" cy="152247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2">
                <a:extLst>
                  <a:ext uri="{FF2B5EF4-FFF2-40B4-BE49-F238E27FC236}">
                    <a16:creationId xmlns:a16="http://schemas.microsoft.com/office/drawing/2014/main" id="{9487C0DD-0290-41F3-A767-4E42FC75E8D8}"/>
                  </a:ext>
                </a:extLst>
              </p:cNvPr>
              <p:cNvSpPr/>
              <p:nvPr/>
            </p:nvSpPr>
            <p:spPr>
              <a:xfrm>
                <a:off x="12847319" y="4550664"/>
                <a:ext cx="853440" cy="733425"/>
              </a:xfrm>
              <a:custGeom>
                <a:avLst/>
                <a:gdLst/>
                <a:ahLst/>
                <a:cxnLst/>
                <a:rect l="l" t="t" r="r" b="b"/>
                <a:pathLst>
                  <a:path w="853440" h="733425">
                    <a:moveTo>
                      <a:pt x="640079" y="0"/>
                    </a:moveTo>
                    <a:lnTo>
                      <a:pt x="213360" y="0"/>
                    </a:lnTo>
                    <a:lnTo>
                      <a:pt x="213360" y="366522"/>
                    </a:lnTo>
                    <a:lnTo>
                      <a:pt x="0" y="366522"/>
                    </a:lnTo>
                    <a:lnTo>
                      <a:pt x="426720" y="733044"/>
                    </a:lnTo>
                    <a:lnTo>
                      <a:pt x="853439" y="366522"/>
                    </a:lnTo>
                    <a:lnTo>
                      <a:pt x="640079" y="366522"/>
                    </a:lnTo>
                    <a:lnTo>
                      <a:pt x="640079" y="0"/>
                    </a:lnTo>
                    <a:close/>
                  </a:path>
                </a:pathLst>
              </a:custGeom>
              <a:solidFill>
                <a:srgbClr val="46B3E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17443" b="17443"/>
          <a:stretch>
            <a:fillRect/>
          </a:stretch>
        </p:blipFill>
        <p:spPr>
          <a:xfrm>
            <a:off x="7450548" y="-148999"/>
            <a:ext cx="10837452" cy="105849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49033" y="-177577"/>
            <a:ext cx="7599581" cy="1055772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230972"/>
            <a:ext cx="5817742" cy="12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When To Use Sharding?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98682" y="1714500"/>
            <a:ext cx="9103518" cy="6019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E"/>
                </a:solidFill>
                <a:latin typeface="Open Sans"/>
              </a:rPr>
              <a:t>There is a heavy write operation along with significant read operations.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FFFFFE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E"/>
                </a:solidFill>
                <a:latin typeface="Open Sans"/>
              </a:rPr>
              <a:t>The dataset outgrows the storage capacity of a single MongoDB instance.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FFFFFE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E"/>
                </a:solidFill>
                <a:latin typeface="Open Sans"/>
              </a:rPr>
              <a:t>The size of the active working set exceeds the capacity of the maximum available RAM.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FFFFFE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FFFFFE"/>
                </a:solidFill>
                <a:latin typeface="Open Sans"/>
              </a:rPr>
              <a:t>A single MongoDB instance is unable to manage write operations.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700" dirty="0">
              <a:solidFill>
                <a:srgbClr val="FFFFFE"/>
              </a:solidFill>
              <a:latin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116480"/>
            <a:ext cx="6292249" cy="286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53">
                <a:solidFill>
                  <a:srgbClr val="14110F"/>
                </a:solidFill>
                <a:latin typeface="Open Sans"/>
              </a:rPr>
              <a:t>Sharded clusters require a proper infrastructure setup, which increases the overall complexity of the deployment. Sharded clusters should be deployed only when: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699" spc="53">
              <a:solidFill>
                <a:srgbClr val="14110F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5645" r="25645"/>
          <a:stretch>
            <a:fillRect/>
          </a:stretch>
        </p:blipFill>
        <p:spPr>
          <a:xfrm>
            <a:off x="-99119" y="-90211"/>
            <a:ext cx="7652705" cy="1046742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2642538" y="0"/>
            <a:ext cx="5443189" cy="471380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54466" y="3468885"/>
            <a:ext cx="9204834" cy="57894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54466" y="1028700"/>
            <a:ext cx="8244367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SHARDED CLUSTER COMPONENTS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Thank you!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4439" r="28260" b="4177"/>
          <a:stretch>
            <a:fillRect/>
          </a:stretch>
        </p:blipFill>
        <p:spPr>
          <a:xfrm>
            <a:off x="0" y="0"/>
            <a:ext cx="9198969" cy="102556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1400700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3086100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4824750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1742310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3427710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5166360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363200" y="550545"/>
            <a:ext cx="587577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1664828"/>
            <a:ext cx="7568969" cy="8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1919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cluster</a:t>
            </a:r>
          </a:p>
          <a:p>
            <a:pPr>
              <a:lnSpc>
                <a:spcPts val="3779"/>
              </a:lnSpc>
            </a:pPr>
            <a:endParaRPr lang="en-US" sz="1200" dirty="0">
              <a:solidFill>
                <a:srgbClr val="191919"/>
              </a:solidFill>
              <a:latin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67315" y="3377539"/>
            <a:ext cx="5587803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dirty="0">
                <a:solidFill>
                  <a:srgbClr val="191919"/>
                </a:solidFill>
                <a:latin typeface="Open Sans"/>
              </a:rPr>
              <a:t>Types of Cluster in MongoDB </a:t>
            </a:r>
          </a:p>
          <a:p>
            <a:pPr>
              <a:lnSpc>
                <a:spcPts val="3779"/>
              </a:lnSpc>
            </a:pPr>
            <a:endParaRPr lang="en-US" sz="2699" dirty="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67315" y="5109210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191919"/>
                </a:solidFill>
                <a:latin typeface="Open Sans"/>
              </a:rPr>
              <a:t>What is Replication, Why Replication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191919"/>
              </a:solidFill>
              <a:latin typeface="Open Sans"/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3F68792C-007C-49FC-9A59-53DC7F8769F9}"/>
              </a:ext>
            </a:extLst>
          </p:cNvPr>
          <p:cNvGrpSpPr/>
          <p:nvPr/>
        </p:nvGrpSpPr>
        <p:grpSpPr>
          <a:xfrm>
            <a:off x="8715258" y="6515100"/>
            <a:ext cx="1124970" cy="1104848"/>
            <a:chOff x="0" y="0"/>
            <a:chExt cx="672428" cy="660400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2AB4F2F7-951C-4DA6-A147-E927069756F0}"/>
                </a:ext>
              </a:extLst>
            </p:cNvPr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18" name="Group 5">
            <a:extLst>
              <a:ext uri="{FF2B5EF4-FFF2-40B4-BE49-F238E27FC236}">
                <a16:creationId xmlns:a16="http://schemas.microsoft.com/office/drawing/2014/main" id="{1E31B7F2-019F-48DA-8C88-08564675E120}"/>
              </a:ext>
            </a:extLst>
          </p:cNvPr>
          <p:cNvGrpSpPr/>
          <p:nvPr/>
        </p:nvGrpSpPr>
        <p:grpSpPr>
          <a:xfrm>
            <a:off x="8715258" y="8169303"/>
            <a:ext cx="1124970" cy="1104848"/>
            <a:chOff x="0" y="0"/>
            <a:chExt cx="672428" cy="660400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91D4576-B591-4156-8C93-68B1DD1C637B}"/>
                </a:ext>
              </a:extLst>
            </p:cNvPr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20" name="Picture 7">
            <a:extLst>
              <a:ext uri="{FF2B5EF4-FFF2-40B4-BE49-F238E27FC236}">
                <a16:creationId xmlns:a16="http://schemas.microsoft.com/office/drawing/2014/main" id="{6ABC2356-6016-4963-8C2F-1194B96EF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6771783"/>
            <a:ext cx="546923" cy="421628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8BFEB7EB-62A3-43F5-AA47-1BAF3340A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8510913"/>
            <a:ext cx="546923" cy="421628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A72E4653-D368-4D86-A961-964785ACD931}"/>
              </a:ext>
            </a:extLst>
          </p:cNvPr>
          <p:cNvSpPr txBox="1"/>
          <p:nvPr/>
        </p:nvSpPr>
        <p:spPr>
          <a:xfrm>
            <a:off x="10067315" y="6694301"/>
            <a:ext cx="75689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191919"/>
                </a:solidFill>
                <a:latin typeface="Open Sans"/>
              </a:rPr>
              <a:t>Setting up Replicated Cluster Replicate the DB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191919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5C48D575-5AE6-42BD-A6D7-76E1590440EE}"/>
              </a:ext>
            </a:extLst>
          </p:cNvPr>
          <p:cNvSpPr txBox="1"/>
          <p:nvPr/>
        </p:nvSpPr>
        <p:spPr>
          <a:xfrm>
            <a:off x="10067315" y="8460742"/>
            <a:ext cx="7191985" cy="8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1919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 and Read operation on </a:t>
            </a:r>
            <a:r>
              <a:rPr lang="en-US" sz="2700" dirty="0" err="1">
                <a:solidFill>
                  <a:srgbClr val="1919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ReplicaSet</a:t>
            </a:r>
            <a:r>
              <a:rPr lang="en-US" sz="2700" dirty="0">
                <a:solidFill>
                  <a:srgbClr val="19191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ts val="3779"/>
              </a:lnSpc>
            </a:pPr>
            <a:endParaRPr lang="en-US" sz="1200" dirty="0">
              <a:solidFill>
                <a:srgbClr val="191919"/>
              </a:solidFill>
              <a:latin typeface="Arimo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Introduction to Clusters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5" name="TextBox 5"/>
          <p:cNvSpPr txBox="1"/>
          <p:nvPr/>
        </p:nvSpPr>
        <p:spPr>
          <a:xfrm>
            <a:off x="1672644" y="302612"/>
            <a:ext cx="1407564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What is a cluster?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2644" y="2000136"/>
            <a:ext cx="13662679" cy="149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-80">
                <a:solidFill>
                  <a:srgbClr val="191919"/>
                </a:solidFill>
                <a:latin typeface="Open Sans"/>
              </a:rPr>
              <a:t>A group of identical resources is called a cluster.</a:t>
            </a:r>
          </a:p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-80">
                <a:solidFill>
                  <a:srgbClr val="191919"/>
                </a:solidFill>
                <a:latin typeface="Open Sans"/>
              </a:rPr>
              <a:t>A cluster can consist of a set of machines, servers, or instances.</a:t>
            </a:r>
          </a:p>
          <a:p>
            <a:pPr marL="0" lvl="0" indent="0">
              <a:lnSpc>
                <a:spcPts val="4049"/>
              </a:lnSpc>
              <a:spcBef>
                <a:spcPct val="0"/>
              </a:spcBef>
            </a:pPr>
            <a:endParaRPr lang="en-US" sz="2699" spc="-80">
              <a:solidFill>
                <a:srgbClr val="191919"/>
              </a:solidFill>
              <a:latin typeface="Open San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B77097-CAD6-46A3-99A1-147B699E81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1" y="4356680"/>
            <a:ext cx="5018141" cy="438577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FC6AB5-716D-4C91-9092-75BC3291C4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53" y="3319361"/>
            <a:ext cx="11693784" cy="64604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547771"/>
            <a:ext cx="10172700" cy="79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580"/>
              </a:lnSpc>
              <a:spcBef>
                <a:spcPct val="0"/>
              </a:spcBef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Types Of Clusters In MongoDB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05226-D10E-41B1-BBA8-F2BC2C0D9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766011"/>
            <a:ext cx="15801155" cy="6578013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5D7525F0-5B04-4891-A91D-B4ABC0FBF67B}"/>
              </a:ext>
            </a:extLst>
          </p:cNvPr>
          <p:cNvSpPr/>
          <p:nvPr/>
        </p:nvSpPr>
        <p:spPr>
          <a:xfrm>
            <a:off x="914400" y="1338180"/>
            <a:ext cx="9067800" cy="45719"/>
          </a:xfrm>
          <a:prstGeom prst="rect">
            <a:avLst/>
          </a:prstGeom>
          <a:solidFill>
            <a:srgbClr val="46B3E3"/>
          </a:solidFill>
        </p:spPr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Replication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3563" r="17250"/>
          <a:stretch>
            <a:fillRect/>
          </a:stretch>
        </p:blipFill>
        <p:spPr>
          <a:xfrm>
            <a:off x="9144000" y="0"/>
            <a:ext cx="9132712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10800000">
            <a:off x="1233928" y="1924164"/>
            <a:ext cx="609728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1716" y="3913233"/>
            <a:ext cx="6521707" cy="401754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42975"/>
            <a:ext cx="7196353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What Is Replication?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28439"/>
            <a:ext cx="719635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Creation of duplicate or clone of any object or entity.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17443" b="17443"/>
          <a:stretch>
            <a:fillRect/>
          </a:stretch>
        </p:blipFill>
        <p:spPr>
          <a:xfrm>
            <a:off x="7450548" y="-148999"/>
            <a:ext cx="10837452" cy="105849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49033" y="-177577"/>
            <a:ext cx="7599581" cy="1055772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199798"/>
            <a:ext cx="5817742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Why Replication?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73118" y="1773203"/>
            <a:ext cx="5538304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spc="54">
                <a:solidFill>
                  <a:srgbClr val="FFFFFF"/>
                </a:solidFill>
                <a:latin typeface="Open Sans"/>
              </a:rPr>
              <a:t>No Downtime for Backup, Recovery, Indexing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3118" y="3446922"/>
            <a:ext cx="553830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80"/>
              </a:lnSpc>
              <a:spcBef>
                <a:spcPct val="0"/>
              </a:spcBef>
            </a:pPr>
            <a:r>
              <a:rPr lang="en-US" sz="2700" spc="54">
                <a:solidFill>
                  <a:srgbClr val="FFFFFF"/>
                </a:solidFill>
                <a:latin typeface="Open Sans"/>
              </a:rPr>
              <a:t>High availability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73118" y="4838394"/>
            <a:ext cx="553830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80"/>
              </a:lnSpc>
              <a:spcBef>
                <a:spcPct val="0"/>
              </a:spcBef>
            </a:pPr>
            <a:r>
              <a:rPr lang="en-US" sz="2700" spc="54">
                <a:solidFill>
                  <a:srgbClr val="FFFFFF"/>
                </a:solidFill>
                <a:latin typeface="Open Sans"/>
              </a:rPr>
              <a:t>Read Scalability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73118" y="6314299"/>
            <a:ext cx="553830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80"/>
              </a:lnSpc>
              <a:spcBef>
                <a:spcPct val="0"/>
              </a:spcBef>
            </a:pPr>
            <a:r>
              <a:rPr lang="en-US" sz="2700" spc="54">
                <a:solidFill>
                  <a:srgbClr val="FFFFFF"/>
                </a:solidFill>
                <a:latin typeface="Open Sans"/>
              </a:rPr>
              <a:t>Disaster Recovery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80066" y="3181859"/>
            <a:ext cx="1055905" cy="1055905"/>
            <a:chOff x="0" y="0"/>
            <a:chExt cx="2311400" cy="231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680066" y="4615548"/>
            <a:ext cx="1055905" cy="1055905"/>
            <a:chOff x="0" y="0"/>
            <a:chExt cx="2311400" cy="231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680066" y="6049236"/>
            <a:ext cx="1055905" cy="1055905"/>
            <a:chOff x="0" y="0"/>
            <a:chExt cx="2311400" cy="2311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680066" y="1748171"/>
            <a:ext cx="1055905" cy="1055905"/>
            <a:chOff x="0" y="0"/>
            <a:chExt cx="2311400" cy="2311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46645" y="3455092"/>
            <a:ext cx="522745" cy="50943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938632" y="2015064"/>
            <a:ext cx="538771" cy="52211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005682" y="4853696"/>
            <a:ext cx="404671" cy="57960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954079" y="6316129"/>
            <a:ext cx="507879" cy="52211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680066" y="884006"/>
            <a:ext cx="5629167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b="1" dirty="0">
                <a:solidFill>
                  <a:schemeClr val="bg1"/>
                </a:solidFill>
                <a:latin typeface="Open Sans"/>
              </a:rPr>
              <a:t>Benefits of Replication are: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616447"/>
            <a:ext cx="8495867" cy="55022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732340"/>
            <a:ext cx="8115300" cy="721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Master-slave is the oldest mode of replication supported by MongoDB.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Open Sans Bold"/>
              </a:rPr>
              <a:t>Features: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No automatic failover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Only one master and all others will be slave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Unlimited slave machines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Write operations happen only on master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Read operations can happen on master or slave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264512"/>
            <a:ext cx="1466055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Master-slave Replication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6F32F576F9D4F8D1584875FFB72EF" ma:contentTypeVersion="6" ma:contentTypeDescription="Create a new document." ma:contentTypeScope="" ma:versionID="7176d3cffc22ffb0ab7671a7c6d48d5b">
  <xsd:schema xmlns:xsd="http://www.w3.org/2001/XMLSchema" xmlns:xs="http://www.w3.org/2001/XMLSchema" xmlns:p="http://schemas.microsoft.com/office/2006/metadata/properties" xmlns:ns2="ff37d7f0-5d5a-4523-9918-509a051f408a" xmlns:ns3="aa56e4d2-75d8-4f58-b94e-c196440996c0" targetNamespace="http://schemas.microsoft.com/office/2006/metadata/properties" ma:root="true" ma:fieldsID="9469bca848f8afec22979f1193de411d" ns2:_="" ns3:_="">
    <xsd:import namespace="ff37d7f0-5d5a-4523-9918-509a051f408a"/>
    <xsd:import namespace="aa56e4d2-75d8-4f58-b94e-c196440996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7d7f0-5d5a-4523-9918-509a051f4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6e4d2-75d8-4f58-b94e-c196440996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7FFD8A-DDA3-4721-A3F3-1B6F74DD8F7C}"/>
</file>

<file path=customXml/itemProps2.xml><?xml version="1.0" encoding="utf-8"?>
<ds:datastoreItem xmlns:ds="http://schemas.openxmlformats.org/officeDocument/2006/customXml" ds:itemID="{3D05929E-A71F-49FA-98AC-28CF7301A4ED}"/>
</file>

<file path=customXml/itemProps3.xml><?xml version="1.0" encoding="utf-8"?>
<ds:datastoreItem xmlns:ds="http://schemas.openxmlformats.org/officeDocument/2006/customXml" ds:itemID="{54D20D03-9D1F-4060-9B7E-5B942FE3721B}"/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599</Words>
  <Application>Microsoft Office PowerPoint</Application>
  <PresentationFormat>Custom</PresentationFormat>
  <Paragraphs>104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Open Sans Bold</vt:lpstr>
      <vt:lpstr>Arimo</vt:lpstr>
      <vt:lpstr>Cambria</vt:lpstr>
      <vt:lpstr>Arial</vt:lpstr>
      <vt:lpstr>Open Sans Extra Bold Bold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 Day-four</dc:title>
  <cp:lastModifiedBy>Mahesh Gupta</cp:lastModifiedBy>
  <cp:revision>2</cp:revision>
  <dcterms:created xsi:type="dcterms:W3CDTF">2006-08-16T00:00:00Z</dcterms:created>
  <dcterms:modified xsi:type="dcterms:W3CDTF">2021-08-26T08:16:13Z</dcterms:modified>
  <dc:identifier>DAEn5U4-0JY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FCCAC78A-5610-41BE-8716-37CDAE599513</vt:lpwstr>
  </property>
  <property fmtid="{D5CDD505-2E9C-101B-9397-08002B2CF9AE}" pid="3" name="ArticulatePath">
    <vt:lpwstr>Mongo DB Day-four (1)</vt:lpwstr>
  </property>
  <property fmtid="{D5CDD505-2E9C-101B-9397-08002B2CF9AE}" pid="4" name="ContentTypeId">
    <vt:lpwstr>0x0101004306F32F576F9D4F8D1584875FFB72EF</vt:lpwstr>
  </property>
</Properties>
</file>